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2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75" r:id="rId24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40" Type="http://schemas.openxmlformats.org/officeDocument/2006/relationships/slide" Target="slides/slide12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1" name="Shape 10681"/>
        <p:cNvGrpSpPr/>
        <p:nvPr/>
      </p:nvGrpSpPr>
      <p:grpSpPr>
        <a:xfrm>
          <a:off x="0" y="0"/>
          <a:ext cx="0" cy="0"/>
          <a:chOff x="0" y="0"/>
          <a:chExt cx="0" cy="0"/>
        </a:xfrm>
      </p:grpSpPr>
      <p:sp>
        <p:nvSpPr>
          <p:cNvPr id="10682" name="Google Shape;10682;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3" name="Google Shape;10683;p1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29.xml"/><Relationship Id="rId2" Type="http://schemas.openxmlformats.org/officeDocument/2006/relationships/notesSlide" Target="../notesSlides/notesSlide120.xml"/></Relationships>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4" name="Shape 10684"/>
        <p:cNvGrpSpPr/>
        <p:nvPr/>
      </p:nvGrpSpPr>
      <p:grpSpPr>
        <a:xfrm>
          <a:off x="0" y="0"/>
          <a:ext cx="0" cy="0"/>
          <a:chOff x="0" y="0"/>
          <a:chExt cx="0" cy="0"/>
        </a:xfrm>
      </p:grpSpPr>
      <p:sp>
        <p:nvSpPr>
          <p:cNvPr id="10685" name="Google Shape;10685;p1550"/>
          <p:cNvSpPr txBox="1"/>
          <p:nvPr>
            <p:ph type="title"/>
          </p:nvPr>
        </p:nvSpPr>
        <p:spPr>
          <a:xfrm>
            <a:off x="1419225" y="212725"/>
            <a:ext cx="6530975" cy="387350"/>
          </a:xfrm>
          <a:prstGeom prst="rect">
            <a:avLst/>
          </a:prstGeom>
          <a:noFill/>
          <a:ln>
            <a:noFill/>
          </a:ln>
        </p:spPr>
        <p:txBody>
          <a:bodyPr anchorCtr="0" anchor="ctr" bIns="44450" lIns="90475" spcFirstLastPara="1" rIns="90475" wrap="square" tIns="44450">
            <a:noAutofit/>
          </a:bodyPr>
          <a:lstStyle/>
          <a:p>
            <a:pPr indent="0" lvl="0" marL="0" rtl="0" algn="ctr">
              <a:lnSpc>
                <a:spcPct val="85000"/>
              </a:lnSpc>
              <a:spcBef>
                <a:spcPts val="0"/>
              </a:spcBef>
              <a:spcAft>
                <a:spcPts val="0"/>
              </a:spcAft>
              <a:buNone/>
            </a:pPr>
            <a:r>
              <a:rPr lang="en-US" sz="3200">
                <a:solidFill>
                  <a:srgbClr val="00B050"/>
                </a:solidFill>
              </a:rPr>
              <a:t>Summary</a:t>
            </a:r>
            <a:endParaRPr/>
          </a:p>
        </p:txBody>
      </p:sp>
      <p:sp>
        <p:nvSpPr>
          <p:cNvPr id="10686" name="Google Shape;10686;p155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660066"/>
              </a:buClr>
              <a:buSzPts val="900"/>
              <a:buFont typeface="Arimo"/>
              <a:buNone/>
            </a:pPr>
            <a:r>
              <a:rPr b="0" i="0" lang="en-US" sz="900" u="none" cap="none" strike="noStrike">
                <a:solidFill>
                  <a:srgbClr val="660066"/>
                </a:solidFill>
                <a:latin typeface="Arimo"/>
                <a:ea typeface="Arimo"/>
                <a:cs typeface="Arimo"/>
                <a:sym typeface="Arimo"/>
              </a:rPr>
              <a:t>Muon Collider 2011, Telluride, June 30, 2011</a:t>
            </a:r>
            <a:endParaRPr/>
          </a:p>
        </p:txBody>
      </p:sp>
      <p:sp>
        <p:nvSpPr>
          <p:cNvPr id="10687" name="Google Shape;10687;p1550"/>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mo"/>
              <a:buNone/>
            </a:pPr>
            <a:fld id="{00000000-1234-1234-1234-123412341234}" type="slidenum">
              <a:rPr b="0" i="0" lang="en-US" sz="1200" u="none" cap="none" strike="noStrike">
                <a:solidFill>
                  <a:srgbClr val="898989"/>
                </a:solidFill>
                <a:latin typeface="Arimo"/>
                <a:ea typeface="Arimo"/>
                <a:cs typeface="Arimo"/>
                <a:sym typeface="Arimo"/>
              </a:rPr>
              <a:t>‹#›</a:t>
            </a:fld>
            <a:endParaRPr b="0" i="0" sz="1200" u="none" cap="none" strike="noStrike">
              <a:solidFill>
                <a:srgbClr val="898989"/>
              </a:solidFill>
              <a:latin typeface="Arimo"/>
              <a:ea typeface="Arimo"/>
              <a:cs typeface="Arimo"/>
              <a:sym typeface="Arimo"/>
            </a:endParaRPr>
          </a:p>
        </p:txBody>
      </p:sp>
      <p:sp>
        <p:nvSpPr>
          <p:cNvPr id="10688" name="Google Shape;10688;p1550"/>
          <p:cNvSpPr txBox="1"/>
          <p:nvPr/>
        </p:nvSpPr>
        <p:spPr>
          <a:xfrm>
            <a:off x="257175" y="1079500"/>
            <a:ext cx="8886825" cy="48450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30000"/>
              </a:lnSpc>
              <a:spcBef>
                <a:spcPts val="0"/>
              </a:spcBef>
              <a:spcAft>
                <a:spcPts val="0"/>
              </a:spcAft>
              <a:buClr>
                <a:srgbClr val="000066"/>
              </a:buClr>
              <a:buSzPts val="2000"/>
              <a:buFont typeface="Arimo"/>
              <a:buChar char="•"/>
            </a:pPr>
            <a:r>
              <a:rPr b="0" i="0" lang="en-US" sz="2000" u="none" cap="none" strike="noStrike">
                <a:solidFill>
                  <a:srgbClr val="000066"/>
                </a:solidFill>
                <a:latin typeface="Arimo"/>
                <a:ea typeface="Arimo"/>
                <a:cs typeface="Arimo"/>
                <a:sym typeface="Arimo"/>
              </a:rPr>
              <a:t>MC Acceleration Schemes (1.5 TeV)</a:t>
            </a:r>
            <a:endParaRPr/>
          </a:p>
          <a:p>
            <a:pPr indent="-285750" lvl="1" marL="742950" marR="0" rtl="0" algn="l">
              <a:lnSpc>
                <a:spcPct val="144444"/>
              </a:lnSpc>
              <a:spcBef>
                <a:spcPts val="1200"/>
              </a:spcBef>
              <a:spcAft>
                <a:spcPts val="0"/>
              </a:spcAft>
              <a:buClr>
                <a:srgbClr val="000066"/>
              </a:buClr>
              <a:buSzPts val="1800"/>
              <a:buFont typeface="Arimo"/>
              <a:buChar char="•"/>
            </a:pPr>
            <a:r>
              <a:rPr b="0" i="0" lang="en-US" sz="1800" u="none" cap="none" strike="noStrike">
                <a:solidFill>
                  <a:srgbClr val="000066"/>
                </a:solidFill>
                <a:latin typeface="Arimo"/>
                <a:ea typeface="Arimo"/>
                <a:cs typeface="Arimo"/>
                <a:sym typeface="Arimo"/>
              </a:rPr>
              <a:t>High//Low  Emittance</a:t>
            </a:r>
            <a:endParaRPr b="0" i="0" sz="1800" u="none" cap="none" strike="noStrike">
              <a:solidFill>
                <a:srgbClr val="7030A0"/>
              </a:solidFill>
              <a:latin typeface="Arimo"/>
              <a:ea typeface="Arimo"/>
              <a:cs typeface="Arimo"/>
              <a:sym typeface="Arimo"/>
            </a:endParaRPr>
          </a:p>
          <a:p>
            <a:pPr indent="-285750" lvl="1" marL="742950" marR="0" rtl="0" algn="l">
              <a:lnSpc>
                <a:spcPct val="130000"/>
              </a:lnSpc>
              <a:spcBef>
                <a:spcPts val="1200"/>
              </a:spcBef>
              <a:spcAft>
                <a:spcPts val="0"/>
              </a:spcAft>
              <a:buClr>
                <a:srgbClr val="7030A0"/>
              </a:buClr>
              <a:buSzPts val="1800"/>
              <a:buFont typeface="Arimo"/>
              <a:buChar char="•"/>
            </a:pPr>
            <a:r>
              <a:rPr b="0" i="0" lang="en-US" sz="1800" u="none" cap="none" strike="noStrike">
                <a:solidFill>
                  <a:srgbClr val="7030A0"/>
                </a:solidFill>
                <a:latin typeface="Arimo"/>
                <a:ea typeface="Arimo"/>
                <a:cs typeface="Arimo"/>
                <a:sym typeface="Arimo"/>
              </a:rPr>
              <a:t>Cooling Performance </a:t>
            </a:r>
            <a:r>
              <a:rPr b="0" i="0" lang="en-US" sz="2000" u="none" cap="none" strike="noStrike">
                <a:solidFill>
                  <a:srgbClr val="7030A0"/>
                </a:solidFill>
                <a:latin typeface="Arimo"/>
                <a:ea typeface="Arimo"/>
                <a:cs typeface="Arimo"/>
                <a:sym typeface="Arimo"/>
              </a:rPr>
              <a:t>⇨ </a:t>
            </a:r>
            <a:r>
              <a:rPr b="0" i="0" lang="en-US" sz="1800" u="none" cap="none" strike="noStrike">
                <a:solidFill>
                  <a:srgbClr val="7030A0"/>
                </a:solidFill>
                <a:latin typeface="Arimo"/>
                <a:ea typeface="Arimo"/>
                <a:cs typeface="Arimo"/>
                <a:sym typeface="Arimo"/>
              </a:rPr>
              <a:t>Accelerator acceptance</a:t>
            </a:r>
            <a:endParaRPr/>
          </a:p>
          <a:p>
            <a:pPr indent="-285750" lvl="1" marL="742950" marR="0" rtl="0" algn="l">
              <a:lnSpc>
                <a:spcPct val="144444"/>
              </a:lnSpc>
              <a:spcBef>
                <a:spcPts val="1200"/>
              </a:spcBef>
              <a:spcAft>
                <a:spcPts val="0"/>
              </a:spcAft>
              <a:buClr>
                <a:srgbClr val="7030A0"/>
              </a:buClr>
              <a:buSzPts val="1800"/>
              <a:buFont typeface="Arimo"/>
              <a:buChar char="•"/>
            </a:pPr>
            <a:r>
              <a:rPr b="0" i="0" lang="en-US" sz="1800" u="none" cap="none" strike="noStrike">
                <a:solidFill>
                  <a:srgbClr val="7030A0"/>
                </a:solidFill>
                <a:latin typeface="Arimo"/>
                <a:ea typeface="Arimo"/>
                <a:cs typeface="Arimo"/>
                <a:sym typeface="Arimo"/>
              </a:rPr>
              <a:t>Transmission Efficiencies</a:t>
            </a:r>
            <a:endParaRPr b="0" i="0" sz="1800" u="none" cap="none" strike="noStrike">
              <a:solidFill>
                <a:srgbClr val="7030A0"/>
              </a:solidFill>
              <a:latin typeface="Arimo"/>
              <a:ea typeface="Arimo"/>
              <a:cs typeface="Arimo"/>
              <a:sym typeface="Arimo"/>
            </a:endParaRPr>
          </a:p>
          <a:p>
            <a:pPr indent="-342900" lvl="0" marL="342900" marR="0" rtl="0" algn="l">
              <a:lnSpc>
                <a:spcPct val="130000"/>
              </a:lnSpc>
              <a:spcBef>
                <a:spcPts val="1200"/>
              </a:spcBef>
              <a:spcAft>
                <a:spcPts val="0"/>
              </a:spcAft>
              <a:buClr>
                <a:srgbClr val="000066"/>
              </a:buClr>
              <a:buSzPts val="2000"/>
              <a:buFont typeface="Arimo"/>
              <a:buChar char="•"/>
            </a:pPr>
            <a:r>
              <a:rPr b="0" i="0" lang="en-US" sz="2000" u="none" cap="none" strike="noStrike">
                <a:solidFill>
                  <a:srgbClr val="000066"/>
                </a:solidFill>
                <a:latin typeface="Arimo"/>
                <a:ea typeface="Arimo"/>
                <a:cs typeface="Arimo"/>
                <a:sym typeface="Arimo"/>
              </a:rPr>
              <a:t>Longitudinal matching into a single pass Linac</a:t>
            </a:r>
            <a:endParaRPr b="0" i="0" sz="2000" u="none" cap="none" strike="noStrike">
              <a:solidFill>
                <a:srgbClr val="000066"/>
              </a:solidFill>
              <a:latin typeface="Arimo"/>
              <a:ea typeface="Arimo"/>
              <a:cs typeface="Arimo"/>
              <a:sym typeface="Arimo"/>
            </a:endParaRPr>
          </a:p>
          <a:p>
            <a:pPr indent="-342900" lvl="0" marL="342900" marR="0" rtl="0" algn="l">
              <a:lnSpc>
                <a:spcPct val="130000"/>
              </a:lnSpc>
              <a:spcBef>
                <a:spcPts val="1200"/>
              </a:spcBef>
              <a:spcAft>
                <a:spcPts val="0"/>
              </a:spcAft>
              <a:buClr>
                <a:srgbClr val="000066"/>
              </a:buClr>
              <a:buSzPts val="2000"/>
              <a:buFont typeface="Arimo"/>
              <a:buChar char="•"/>
            </a:pPr>
            <a:r>
              <a:rPr b="0" i="0" lang="en-US" sz="2000" u="none" cap="none" strike="noStrike">
                <a:solidFill>
                  <a:srgbClr val="000066"/>
                </a:solidFill>
                <a:latin typeface="Arimo"/>
                <a:ea typeface="Arimo"/>
                <a:cs typeface="Arimo"/>
                <a:sym typeface="Arimo"/>
              </a:rPr>
              <a:t>‘High Transmission’ Acceleration scheme – initial beam dynamic choices</a:t>
            </a:r>
            <a:endParaRPr/>
          </a:p>
          <a:p>
            <a:pPr indent="-285750" lvl="1" marL="742950" marR="0" rtl="0" algn="l">
              <a:lnSpc>
                <a:spcPct val="144444"/>
              </a:lnSpc>
              <a:spcBef>
                <a:spcPts val="1200"/>
              </a:spcBef>
              <a:spcAft>
                <a:spcPts val="0"/>
              </a:spcAft>
              <a:buClr>
                <a:srgbClr val="7030A0"/>
              </a:buClr>
              <a:buSzPts val="1800"/>
              <a:buFont typeface="Arimo"/>
              <a:buChar char="•"/>
            </a:pPr>
            <a:r>
              <a:rPr b="0" i="0" lang="en-US" sz="1800" u="none" cap="none" strike="noStrike">
                <a:solidFill>
                  <a:srgbClr val="7030A0"/>
                </a:solidFill>
                <a:latin typeface="Arimo"/>
                <a:ea typeface="Arimo"/>
                <a:cs typeface="Arimo"/>
                <a:sym typeface="Arimo"/>
              </a:rPr>
              <a:t>Linac (0.4 – 1.5 GeV)</a:t>
            </a:r>
            <a:endParaRPr/>
          </a:p>
          <a:p>
            <a:pPr indent="-285750" lvl="1" marL="742950" marR="0" rtl="0" algn="l">
              <a:lnSpc>
                <a:spcPct val="144444"/>
              </a:lnSpc>
              <a:spcBef>
                <a:spcPts val="1200"/>
              </a:spcBef>
              <a:spcAft>
                <a:spcPts val="0"/>
              </a:spcAft>
              <a:buClr>
                <a:srgbClr val="7030A0"/>
              </a:buClr>
              <a:buSzPts val="1800"/>
              <a:buFont typeface="Arimo"/>
              <a:buChar char="•"/>
            </a:pPr>
            <a:r>
              <a:rPr b="0" i="0" lang="en-US" sz="1800" u="none" cap="none" strike="noStrike">
                <a:solidFill>
                  <a:srgbClr val="7030A0"/>
                </a:solidFill>
                <a:latin typeface="Arimo"/>
                <a:ea typeface="Arimo"/>
                <a:cs typeface="Arimo"/>
                <a:sym typeface="Arimo"/>
              </a:rPr>
              <a:t>RLAs (1.5 – 12.5 GeV) and (12.5 – 100 GeV)</a:t>
            </a:r>
            <a:endParaRPr/>
          </a:p>
          <a:p>
            <a:pPr indent="-285750" lvl="1" marL="742950" marR="0" rtl="0" algn="l">
              <a:lnSpc>
                <a:spcPct val="144444"/>
              </a:lnSpc>
              <a:spcBef>
                <a:spcPts val="1200"/>
              </a:spcBef>
              <a:spcAft>
                <a:spcPts val="0"/>
              </a:spcAft>
              <a:buClr>
                <a:srgbClr val="7030A0"/>
              </a:buClr>
              <a:buSzPts val="1800"/>
              <a:buFont typeface="Arimo"/>
              <a:buChar char="•"/>
            </a:pPr>
            <a:r>
              <a:rPr b="0" i="0" lang="en-US" sz="1800" u="none" cap="none" strike="noStrike">
                <a:solidFill>
                  <a:srgbClr val="7030A0"/>
                </a:solidFill>
                <a:latin typeface="Arimo"/>
                <a:ea typeface="Arimo"/>
                <a:cs typeface="Arimo"/>
                <a:sym typeface="Arimo"/>
              </a:rPr>
              <a:t>RCS Rings</a:t>
            </a:r>
            <a:endParaRPr/>
          </a:p>
          <a:p>
            <a:pPr indent="-342900" lvl="0" marL="342900" marR="0" rtl="0" algn="l">
              <a:lnSpc>
                <a:spcPct val="130000"/>
              </a:lnSpc>
              <a:spcBef>
                <a:spcPts val="1200"/>
              </a:spcBef>
              <a:spcAft>
                <a:spcPts val="0"/>
              </a:spcAft>
              <a:buClr>
                <a:srgbClr val="000066"/>
              </a:buClr>
              <a:buSzPts val="2000"/>
              <a:buFont typeface="Arimo"/>
              <a:buChar char="•"/>
            </a:pPr>
            <a:r>
              <a:rPr b="0" i="0" lang="en-US" sz="2000" u="none" cap="none" strike="noStrike">
                <a:solidFill>
                  <a:srgbClr val="000066"/>
                </a:solidFill>
                <a:latin typeface="Arimo"/>
                <a:ea typeface="Arimo"/>
                <a:cs typeface="Arimo"/>
                <a:sym typeface="Arimo"/>
              </a:rPr>
              <a:t>Emerging Acceleration Scheme…</a:t>
            </a:r>
            <a:endParaRPr/>
          </a:p>
        </p:txBody>
      </p:sp>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